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Source Sans Pro Light"/>
      <p:regular r:id="rId27"/>
      <p:bold r:id="rId28"/>
      <p:italic r:id="rId29"/>
      <p:boldItalic r:id="rId30"/>
    </p:embeddedFont>
    <p:embeddedFont>
      <p:font typeface="Source Sans Pr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SourceSansProLight-bold.fntdata"/><Relationship Id="rId27" Type="http://schemas.openxmlformats.org/officeDocument/2006/relationships/font" Target="fonts/SourceSansPro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ourceSansPro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ourceSansPro-regular.fntdata"/><Relationship Id="rId30" Type="http://schemas.openxmlformats.org/officeDocument/2006/relationships/font" Target="fonts/SourceSansProLight-boldItalic.fntdata"/><Relationship Id="rId11" Type="http://schemas.openxmlformats.org/officeDocument/2006/relationships/slide" Target="slides/slide7.xml"/><Relationship Id="rId33" Type="http://schemas.openxmlformats.org/officeDocument/2006/relationships/font" Target="fonts/SourceSansPro-italic.fntdata"/><Relationship Id="rId10" Type="http://schemas.openxmlformats.org/officeDocument/2006/relationships/slide" Target="slides/slide6.xml"/><Relationship Id="rId32" Type="http://schemas.openxmlformats.org/officeDocument/2006/relationships/font" Target="fonts/SourceSansPr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SourceSansPr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f0e0deb4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f0e0deb4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f0e0deb4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f0e0deb4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f0e0deb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f0e0deb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f0e0deb4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f0e0deb4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f0e0deb46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f0e0deb4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f0e0deb4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f0e0deb4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f0e0deb4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f0e0deb4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f0e0deb4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f0e0deb4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f0e0deb4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f0e0deb4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f0e0deb4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f0e0deb4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ef22a357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ef22a357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ef22a3571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ef22a3571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f0e0deb46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f0e0deb46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ef22a3571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ef22a3571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f0e0deb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f0e0deb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f0e0deb4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f0e0deb4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f0e0deb4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f0e0deb4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f0e0deb46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f0e0deb4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0e0deb4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0e0deb4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ef22a357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ef22a357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f0e0deb46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f0e0deb4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FFFFFF"/>
            </a:gs>
            <a:gs pos="100000">
              <a:srgbClr val="EFEFEF"/>
            </a:gs>
            <a:gs pos="100000">
              <a:srgbClr val="D9D9D9"/>
            </a:gs>
            <a:gs pos="100000">
              <a:srgbClr val="C6C6C6"/>
            </a:gs>
            <a:gs pos="100000">
              <a:srgbClr val="BDBDBD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 Light"/>
              <a:buNone/>
              <a:defRPr sz="2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899387" y="4663226"/>
            <a:ext cx="1121762" cy="3936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11.png"/><Relationship Id="rId13" Type="http://schemas.openxmlformats.org/officeDocument/2006/relationships/image" Target="../media/image15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9.png"/><Relationship Id="rId7" Type="http://schemas.openxmlformats.org/officeDocument/2006/relationships/image" Target="../media/image10.png"/><Relationship Id="rId8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10.png"/><Relationship Id="rId8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19" l="0" r="0" t="19"/>
          <a:stretch/>
        </p:blipFill>
        <p:spPr>
          <a:xfrm>
            <a:off x="0" y="-26250"/>
            <a:ext cx="9237292" cy="51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800" y="1640412"/>
            <a:ext cx="4922400" cy="172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848650" y="2925000"/>
            <a:ext cx="45171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 Markdown for Reproducible Research</a:t>
            </a:r>
            <a:endParaRPr b="1"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/>
          <p:nvPr/>
        </p:nvSpPr>
        <p:spPr>
          <a:xfrm>
            <a:off x="979725" y="685800"/>
            <a:ext cx="68769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>
            <p:ph type="title"/>
          </p:nvPr>
        </p:nvSpPr>
        <p:spPr>
          <a:xfrm>
            <a:off x="311700" y="44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 Markdown?</a:t>
            </a:r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580" y="1404036"/>
            <a:ext cx="1090302" cy="101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2263" y="1431286"/>
            <a:ext cx="1299426" cy="95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5441928" y="1722099"/>
            <a:ext cx="641100" cy="3756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3236735" y="1697499"/>
            <a:ext cx="424800" cy="4248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074" y="1258500"/>
            <a:ext cx="1123648" cy="130279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1564588" y="3264800"/>
            <a:ext cx="13548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Ingredients</a:t>
            </a:r>
            <a:endParaRPr sz="1800"/>
          </a:p>
        </p:txBody>
      </p:sp>
      <p:sp>
        <p:nvSpPr>
          <p:cNvPr id="173" name="Google Shape;173;p22"/>
          <p:cNvSpPr txBox="1"/>
          <p:nvPr/>
        </p:nvSpPr>
        <p:spPr>
          <a:xfrm>
            <a:off x="3894588" y="3264800"/>
            <a:ext cx="13548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Process</a:t>
            </a:r>
            <a:endParaRPr sz="1800"/>
          </a:p>
        </p:txBody>
      </p:sp>
      <p:sp>
        <p:nvSpPr>
          <p:cNvPr id="174" name="Google Shape;174;p22"/>
          <p:cNvSpPr/>
          <p:nvPr/>
        </p:nvSpPr>
        <p:spPr>
          <a:xfrm>
            <a:off x="5441928" y="3312799"/>
            <a:ext cx="641100" cy="3756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3236735" y="3288199"/>
            <a:ext cx="424800" cy="4248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 txBox="1"/>
          <p:nvPr/>
        </p:nvSpPr>
        <p:spPr>
          <a:xfrm>
            <a:off x="6275538" y="3264825"/>
            <a:ext cx="13548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Result</a:t>
            </a:r>
            <a:endParaRPr sz="1800"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6001" y="3840014"/>
            <a:ext cx="633111" cy="633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5154" y="3757685"/>
            <a:ext cx="444897" cy="43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5154" y="4269998"/>
            <a:ext cx="444897" cy="463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96942" y="3938760"/>
            <a:ext cx="444897" cy="435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96942" y="4473134"/>
            <a:ext cx="756859" cy="46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14800" y="3816200"/>
            <a:ext cx="914398" cy="106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9675" y="3583144"/>
            <a:ext cx="1299425" cy="1146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44000" y="3938747"/>
            <a:ext cx="867136" cy="9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help?</a:t>
            </a:r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550" y="741437"/>
            <a:ext cx="3821349" cy="366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125" y="1294201"/>
            <a:ext cx="3974100" cy="28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Parameterized R Markdown</a:t>
            </a:r>
            <a:endParaRPr/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1238250"/>
            <a:ext cx="47434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Parameterized R Markdown</a:t>
            </a:r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63" y="1691451"/>
            <a:ext cx="7915076" cy="17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Parameterized R Markdown</a:t>
            </a:r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301"/>
            <a:ext cx="9144001" cy="4908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Including Python (or other languages)</a:t>
            </a:r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050" y="1252200"/>
            <a:ext cx="305285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ql Is A Query Language Used To Communicate With Databases - Sql Language Logo Png (787x412)" id="216" name="Google Shape;216;p27" title="Sql Is A Query Language Used To Communicate With Databases - Sql Language Logo Png (787x412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75" y="2589099"/>
            <a:ext cx="2382751" cy="12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7625" y="752888"/>
            <a:ext cx="2443250" cy="10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9350" y="2187650"/>
            <a:ext cx="1644462" cy="16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9575" y="2388375"/>
            <a:ext cx="1780050" cy="200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088" y="166775"/>
            <a:ext cx="4961825" cy="49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311700" y="958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Websites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-"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blogdown, bookdown, pkgdown, HTML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Documents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-"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PDF, Word, HTML, Pagedown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Slides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-"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PowerPoint, HTML (ioslides, Slidy, xaringan), PDF (Beamer)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Apps / Dashboards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Sans Pro"/>
              <a:buChar char="-"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Shiny, flexdashboard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0" name="Google Shape;23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Output Types</a:t>
            </a:r>
            <a:endParaRPr/>
          </a:p>
        </p:txBody>
      </p:sp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1800" y="445013"/>
            <a:ext cx="914402" cy="106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2991" y="446488"/>
            <a:ext cx="914398" cy="105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7410" y="2010363"/>
            <a:ext cx="914398" cy="106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7400" y="445150"/>
            <a:ext cx="914398" cy="106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5900" y="1228450"/>
            <a:ext cx="914398" cy="106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1488" y="1228438"/>
            <a:ext cx="914402" cy="1061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096" y="1890365"/>
            <a:ext cx="747399" cy="121036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/>
          <p:nvPr/>
        </p:nvSpPr>
        <p:spPr>
          <a:xfrm>
            <a:off x="2395500" y="693025"/>
            <a:ext cx="4353000" cy="43530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0"/>
          <p:cNvSpPr txBox="1"/>
          <p:nvPr>
            <p:ph type="title"/>
          </p:nvPr>
        </p:nvSpPr>
        <p:spPr>
          <a:xfrm>
            <a:off x="237500" y="18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Deployment, Automation, Distribution</a:t>
            </a:r>
            <a:endParaRPr/>
          </a:p>
        </p:txBody>
      </p:sp>
      <p:sp>
        <p:nvSpPr>
          <p:cNvPr id="244" name="Google Shape;244;p30"/>
          <p:cNvSpPr/>
          <p:nvPr/>
        </p:nvSpPr>
        <p:spPr>
          <a:xfrm>
            <a:off x="3938400" y="2235925"/>
            <a:ext cx="1267200" cy="126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801" y="2338797"/>
            <a:ext cx="914398" cy="106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500" y="1367562"/>
            <a:ext cx="747399" cy="12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4900" y="1890412"/>
            <a:ext cx="747399" cy="12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96" y="2844978"/>
            <a:ext cx="747399" cy="1210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1700" y="1367562"/>
            <a:ext cx="747399" cy="121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696" y="2844978"/>
            <a:ext cx="747399" cy="1210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4824" y="172304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4088" y="1081614"/>
            <a:ext cx="747400" cy="732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8499" y="1554401"/>
            <a:ext cx="803863" cy="8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64955" y="3002298"/>
            <a:ext cx="914400" cy="89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36892" y="3925284"/>
            <a:ext cx="1371600" cy="83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62025" y="3002294"/>
            <a:ext cx="914400" cy="65227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 txBox="1"/>
          <p:nvPr/>
        </p:nvSpPr>
        <p:spPr>
          <a:xfrm>
            <a:off x="37100" y="4322400"/>
            <a:ext cx="203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Creators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6821525" y="613725"/>
            <a:ext cx="228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Consumers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idx="1" type="body"/>
          </p:nvPr>
        </p:nvSpPr>
        <p:spPr>
          <a:xfrm>
            <a:off x="311700" y="97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-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Central content / publishing portal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-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Cut down on version changes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-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Lower bar for non-programmers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-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Schedule content to refresh automatically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-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Interact with content (change parameters, etc.)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-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Customized emails using 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rmarkdown::output_metadata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-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blastula package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4" name="Google Shape;264;p31"/>
          <p:cNvSpPr txBox="1"/>
          <p:nvPr>
            <p:ph type="title"/>
          </p:nvPr>
        </p:nvSpPr>
        <p:spPr>
          <a:xfrm>
            <a:off x="237500" y="18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Deployment, Automation, Distribution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979725" y="685800"/>
            <a:ext cx="68769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537775" y="46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41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-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What is Reproducibility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-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Why R Markdown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-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Tips and Tricks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70" name="Google Shape;27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-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R Markdown helps reproduce your entire result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-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Parameters help you easily specify inputs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-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R Markdown is language agnostic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Stay in Touch</a:t>
            </a:r>
            <a:endParaRPr/>
          </a:p>
        </p:txBody>
      </p:sp>
      <p:sp>
        <p:nvSpPr>
          <p:cNvPr id="276" name="Google Shape;276;p33"/>
          <p:cNvSpPr txBox="1"/>
          <p:nvPr/>
        </p:nvSpPr>
        <p:spPr>
          <a:xfrm>
            <a:off x="311700" y="1017725"/>
            <a:ext cx="8698500" cy="3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RStudio Community - http://rstd.io/community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Developer Blog - http://rstd.io/dev-blog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R Views Blog - http://rstd.io/rviews-blog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TensorFlow Blog - http://rstd.io/tf-blog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Twitter - http://rstd.io/twitter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GitHub - http://rstd.io/github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LinkedIn - http://rstd.io/linkedin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YouTube - http://rstd.io/youtube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Facebook - http://rstd.io/facebook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4"/>
          <p:cNvPicPr preferRelativeResize="0"/>
          <p:nvPr/>
        </p:nvPicPr>
        <p:blipFill rotWithShape="1">
          <a:blip r:embed="rId3">
            <a:alphaModFix/>
          </a:blip>
          <a:srcRect b="19" l="0" r="0" t="19"/>
          <a:stretch/>
        </p:blipFill>
        <p:spPr>
          <a:xfrm>
            <a:off x="0" y="-26237"/>
            <a:ext cx="9237292" cy="51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3019650" y="1813375"/>
            <a:ext cx="3997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Questions</a:t>
            </a:r>
            <a:endParaRPr b="1" sz="4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3" name="Google Shape;283;p34"/>
          <p:cNvSpPr txBox="1"/>
          <p:nvPr/>
        </p:nvSpPr>
        <p:spPr>
          <a:xfrm>
            <a:off x="3019650" y="2700550"/>
            <a:ext cx="44586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One sentence and end in a “?”</a:t>
            </a:r>
            <a:br>
              <a:rPr b="1"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b="1"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979725" y="685800"/>
            <a:ext cx="68769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Reproducibility?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latin typeface="Source Sans Pro"/>
                <a:ea typeface="Source Sans Pro"/>
                <a:cs typeface="Source Sans Pro"/>
                <a:sym typeface="Source Sans Pro"/>
              </a:rPr>
              <a:t>A result</a:t>
            </a:r>
            <a:r>
              <a:rPr lang="en" sz="3000">
                <a:latin typeface="Source Sans Pro"/>
                <a:ea typeface="Source Sans Pro"/>
                <a:cs typeface="Source Sans Pro"/>
                <a:sym typeface="Source Sans Pro"/>
              </a:rPr>
              <a:t> is reproducible if it can be reliably replicated or recomputed in another time or place.</a:t>
            </a:r>
            <a:endParaRPr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979725" y="685800"/>
            <a:ext cx="68769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Reproducibility?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580" y="1404036"/>
            <a:ext cx="1090302" cy="101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2263" y="1431286"/>
            <a:ext cx="1299426" cy="95722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5441928" y="1722099"/>
            <a:ext cx="641100" cy="3756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3236735" y="1697499"/>
            <a:ext cx="424800" cy="4248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074" y="1258500"/>
            <a:ext cx="1123648" cy="130279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564588" y="3264800"/>
            <a:ext cx="13548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Ingredients</a:t>
            </a:r>
            <a:endParaRPr sz="1800"/>
          </a:p>
        </p:txBody>
      </p:sp>
      <p:sp>
        <p:nvSpPr>
          <p:cNvPr id="84" name="Google Shape;84;p16"/>
          <p:cNvSpPr txBox="1"/>
          <p:nvPr/>
        </p:nvSpPr>
        <p:spPr>
          <a:xfrm>
            <a:off x="3894588" y="3264800"/>
            <a:ext cx="13548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Process</a:t>
            </a:r>
            <a:endParaRPr sz="1800"/>
          </a:p>
        </p:txBody>
      </p:sp>
      <p:sp>
        <p:nvSpPr>
          <p:cNvPr id="85" name="Google Shape;85;p16"/>
          <p:cNvSpPr/>
          <p:nvPr/>
        </p:nvSpPr>
        <p:spPr>
          <a:xfrm>
            <a:off x="5441928" y="3312799"/>
            <a:ext cx="641100" cy="3756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3236735" y="3288199"/>
            <a:ext cx="424800" cy="4248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6275538" y="3264825"/>
            <a:ext cx="13548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Result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Motivational Example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9625"/>
            <a:ext cx="1628326" cy="162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875" y="2538387"/>
            <a:ext cx="656400" cy="6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 rot="1799972">
            <a:off x="2128615" y="2314645"/>
            <a:ext cx="544208" cy="31666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3987225" y="2702425"/>
            <a:ext cx="544200" cy="31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3041363" y="2532475"/>
            <a:ext cx="656400" cy="6564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662" y="3129862"/>
            <a:ext cx="656400" cy="6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 rot="-901012">
            <a:off x="1990383" y="2907011"/>
            <a:ext cx="544184" cy="31677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Motivational Example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9625"/>
            <a:ext cx="1628326" cy="162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875" y="2538387"/>
            <a:ext cx="656400" cy="6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 rot="1799972">
            <a:off x="2128615" y="2314645"/>
            <a:ext cx="544208" cy="31666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3987225" y="2702425"/>
            <a:ext cx="544200" cy="31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3041363" y="2532475"/>
            <a:ext cx="656400" cy="6564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662" y="3129862"/>
            <a:ext cx="656400" cy="6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/>
          <p:nvPr/>
        </p:nvSpPr>
        <p:spPr>
          <a:xfrm rot="-901012">
            <a:off x="1990383" y="2907011"/>
            <a:ext cx="544184" cy="31677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8787" y="3863062"/>
            <a:ext cx="656400" cy="6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/>
          <p:nvPr/>
        </p:nvSpPr>
        <p:spPr>
          <a:xfrm rot="-2701340">
            <a:off x="2284259" y="3334909"/>
            <a:ext cx="544119" cy="3169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 rot="2700000">
            <a:off x="3884343" y="3293896"/>
            <a:ext cx="544331" cy="31650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250" y="3570562"/>
            <a:ext cx="656400" cy="6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Motivational Example</a:t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9625"/>
            <a:ext cx="1628326" cy="162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875" y="2538387"/>
            <a:ext cx="656400" cy="6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/>
          <p:nvPr/>
        </p:nvSpPr>
        <p:spPr>
          <a:xfrm rot="1799972">
            <a:off x="2128615" y="2314645"/>
            <a:ext cx="544208" cy="31666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3987225" y="2702425"/>
            <a:ext cx="544200" cy="31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3041363" y="2532475"/>
            <a:ext cx="656400" cy="6564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662" y="3129862"/>
            <a:ext cx="656400" cy="6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/>
          <p:nvPr/>
        </p:nvSpPr>
        <p:spPr>
          <a:xfrm rot="-901012">
            <a:off x="1990383" y="2907011"/>
            <a:ext cx="544184" cy="31677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8787" y="3863062"/>
            <a:ext cx="656400" cy="6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 rot="-2701340">
            <a:off x="2284259" y="3334909"/>
            <a:ext cx="544119" cy="3169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 rot="2700000">
            <a:off x="3884343" y="3293896"/>
            <a:ext cx="544331" cy="31650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250" y="3570562"/>
            <a:ext cx="656400" cy="6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550" y="639425"/>
            <a:ext cx="1628326" cy="162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/>
          <p:nvPr/>
        </p:nvSpPr>
        <p:spPr>
          <a:xfrm rot="3600028">
            <a:off x="2802447" y="1962515"/>
            <a:ext cx="544208" cy="31666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850" y="1455750"/>
            <a:ext cx="656400" cy="6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 rot="-2701340">
            <a:off x="3769184" y="2069509"/>
            <a:ext cx="544119" cy="3169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100000">
              <a:srgbClr val="EFEFEF"/>
            </a:gs>
            <a:gs pos="100000">
              <a:srgbClr val="D9D9D9"/>
            </a:gs>
            <a:gs pos="100000">
              <a:srgbClr val="C6C6C6"/>
            </a:gs>
            <a:gs pos="100000">
              <a:srgbClr val="BDBDBD"/>
            </a:gs>
            <a:gs pos="100000">
              <a:srgbClr val="B3B3B3"/>
            </a:gs>
          </a:gsLst>
          <a:lin ang="5400700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 Markdown?</a:t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025" y="247705"/>
            <a:ext cx="7689674" cy="426629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/>
          <p:nvPr/>
        </p:nvSpPr>
        <p:spPr>
          <a:xfrm>
            <a:off x="6724250" y="3660025"/>
            <a:ext cx="1393800" cy="948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8650" y="3708675"/>
            <a:ext cx="656400" cy="6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6752450" y="4353275"/>
            <a:ext cx="13374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Microsoft PowerPoint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979725" y="685800"/>
            <a:ext cx="68769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44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 Markdown?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580" y="1404036"/>
            <a:ext cx="1090302" cy="101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2263" y="1431286"/>
            <a:ext cx="1299426" cy="95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/>
          <p:nvPr/>
        </p:nvSpPr>
        <p:spPr>
          <a:xfrm>
            <a:off x="5441928" y="1722099"/>
            <a:ext cx="641100" cy="3756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3236735" y="1697499"/>
            <a:ext cx="424800" cy="4248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074" y="1258500"/>
            <a:ext cx="1123648" cy="130279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1564588" y="3264800"/>
            <a:ext cx="13548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Ingredients</a:t>
            </a:r>
            <a:endParaRPr sz="1800"/>
          </a:p>
        </p:txBody>
      </p:sp>
      <p:sp>
        <p:nvSpPr>
          <p:cNvPr id="157" name="Google Shape;157;p21"/>
          <p:cNvSpPr txBox="1"/>
          <p:nvPr/>
        </p:nvSpPr>
        <p:spPr>
          <a:xfrm>
            <a:off x="3894588" y="3264800"/>
            <a:ext cx="13548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Process</a:t>
            </a:r>
            <a:endParaRPr sz="1800"/>
          </a:p>
        </p:txBody>
      </p:sp>
      <p:sp>
        <p:nvSpPr>
          <p:cNvPr id="158" name="Google Shape;158;p21"/>
          <p:cNvSpPr/>
          <p:nvPr/>
        </p:nvSpPr>
        <p:spPr>
          <a:xfrm>
            <a:off x="5441928" y="3312799"/>
            <a:ext cx="641100" cy="3756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/>
          <p:nvPr/>
        </p:nvSpPr>
        <p:spPr>
          <a:xfrm>
            <a:off x="3236735" y="3288199"/>
            <a:ext cx="424800" cy="4248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6275538" y="3264825"/>
            <a:ext cx="13548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Result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